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3"/>
  </p:notesMasterIdLst>
  <p:sldIdLst>
    <p:sldId id="256" r:id="rId2"/>
    <p:sldId id="258" r:id="rId3"/>
    <p:sldId id="383" r:id="rId4"/>
    <p:sldId id="263" r:id="rId5"/>
    <p:sldId id="472" r:id="rId6"/>
    <p:sldId id="473" r:id="rId7"/>
    <p:sldId id="386" r:id="rId8"/>
    <p:sldId id="421" r:id="rId9"/>
    <p:sldId id="475" r:id="rId10"/>
    <p:sldId id="476" r:id="rId11"/>
    <p:sldId id="477" r:id="rId12"/>
    <p:sldId id="478" r:id="rId13"/>
    <p:sldId id="482" r:id="rId14"/>
    <p:sldId id="483" r:id="rId15"/>
    <p:sldId id="484" r:id="rId16"/>
    <p:sldId id="479" r:id="rId17"/>
    <p:sldId id="480" r:id="rId18"/>
    <p:sldId id="481" r:id="rId19"/>
    <p:sldId id="485" r:id="rId20"/>
    <p:sldId id="486" r:id="rId21"/>
    <p:sldId id="487" r:id="rId22"/>
    <p:sldId id="488" r:id="rId23"/>
    <p:sldId id="490" r:id="rId24"/>
    <p:sldId id="489" r:id="rId25"/>
    <p:sldId id="492" r:id="rId26"/>
    <p:sldId id="491" r:id="rId27"/>
    <p:sldId id="277" r:id="rId28"/>
    <p:sldId id="390" r:id="rId29"/>
    <p:sldId id="391" r:id="rId30"/>
    <p:sldId id="393" r:id="rId31"/>
    <p:sldId id="398" r:id="rId32"/>
    <p:sldId id="399" r:id="rId33"/>
    <p:sldId id="416" r:id="rId34"/>
    <p:sldId id="284" r:id="rId35"/>
    <p:sldId id="267" r:id="rId36"/>
    <p:sldId id="279" r:id="rId37"/>
    <p:sldId id="437" r:id="rId38"/>
    <p:sldId id="438" r:id="rId39"/>
    <p:sldId id="450" r:id="rId40"/>
    <p:sldId id="431" r:id="rId41"/>
    <p:sldId id="439" r:id="rId42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4"/>
      <p:italic r:id="rId45"/>
    </p:embeddedFont>
    <p:embeddedFont>
      <p:font typeface="Calibri" panose="020F0502020204030204" pitchFamily="34" charset="0"/>
      <p:regular r:id="rId46"/>
      <p:bold r:id="rId47"/>
      <p:italic r:id="rId48"/>
      <p:boldItalic r:id="rId49"/>
    </p:embeddedFont>
    <p:embeddedFont>
      <p:font typeface="Dank Mono" pitchFamily="49" charset="77"/>
      <p:regular r:id="rId50"/>
      <p:italic r:id="rId51"/>
    </p:embeddedFont>
    <p:embeddedFont>
      <p:font typeface="Garamond" panose="02020404030301010803" pitchFamily="18" charset="0"/>
      <p:regular r:id="rId52"/>
      <p:bold r:id="rId53"/>
      <p:italic r:id="rId54"/>
      <p:boldItalic r:id="rId55"/>
    </p:embeddedFont>
    <p:embeddedFont>
      <p:font typeface="Helvetica Neue" panose="02000503000000020004" pitchFamily="2" charset="0"/>
      <p:regular r:id="rId56"/>
      <p:bold r:id="rId57"/>
      <p:italic r:id="rId58"/>
      <p:boldItalic r:id="rId59"/>
    </p:embeddedFont>
    <p:embeddedFont>
      <p:font typeface="Oswald" pitchFamily="2" charset="77"/>
      <p:regular r:id="rId60"/>
      <p:bold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/>
    <p:restoredTop sz="65127"/>
  </p:normalViewPr>
  <p:slideViewPr>
    <p:cSldViewPr snapToGrid="0" snapToObjects="1">
      <p:cViewPr varScale="1">
        <p:scale>
          <a:sx n="136" d="100"/>
          <a:sy n="136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font" Target="fonts/font12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8" Type="http://schemas.openxmlformats.org/officeDocument/2006/relationships/font" Target="fonts/font15.fntdata"/><Relationship Id="rId5" Type="http://schemas.openxmlformats.org/officeDocument/2006/relationships/slide" Target="slides/slide4.xml"/><Relationship Id="rId61" Type="http://schemas.openxmlformats.org/officeDocument/2006/relationships/font" Target="fonts/font18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5.fntdata"/><Relationship Id="rId56" Type="http://schemas.openxmlformats.org/officeDocument/2006/relationships/font" Target="fonts/font13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59" Type="http://schemas.openxmlformats.org/officeDocument/2006/relationships/font" Target="fonts/font1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1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font" Target="fonts/font14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Relationship Id="rId60" Type="http://schemas.openxmlformats.org/officeDocument/2006/relationships/font" Target="fonts/font17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8 hours – 1 hour lunch 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(TDD Day 2 Wrap Up)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(Angular Day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295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10-minute break every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 Try to break on exercise to catch up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Node / Angular CLI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CLI is a command line utility that helps developers scaffold Angular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 few extra minute incase someone has issues</a:t>
            </a:r>
          </a:p>
        </p:txBody>
      </p:sp>
    </p:spTree>
    <p:extLst>
      <p:ext uri="{BB962C8B-B14F-4D97-AF65-F5344CB8AC3E}">
        <p14:creationId xmlns:p14="http://schemas.microsoft.com/office/powerpoint/2010/main" val="4077199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66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22.5m : 95m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Go over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boilterplate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angular.json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– configuration, added: ` "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codeCoverage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": true` to “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test”.”options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environment based configuration, prod / dev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app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test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TestBed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Configures and initializes environment for unit testing and provides methods for creating components and services in unit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Test naming convention, `.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spec.ts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$`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Global stylesheet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--&gt; `&lt;app-root&gt;&lt;/app-root&gt;`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tab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Don’t forget the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favicon.ico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assets - images /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evnrionments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`npm run watch` for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`app` is a component, in this case our root component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app.module.ts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define the root component - used in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@Component important, decorator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selector : how we access the component in our templates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templateUrl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: path to template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stylesUrl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path to styles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AppComponent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- one attribute named “title” with a value of ‘hello-world’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app.component.css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app.component.html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bunch of boiler plate, fancy landing page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{{ title }} interpolate title from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043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Really… HOW COULD IT BE SIMPLER?!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I first ran it, I assumed it was boiler plate and stubs… Nope, it’s actually covering and asserting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53603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40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</p:txBody>
      </p:sp>
    </p:spTree>
    <p:extLst>
      <p:ext uri="{BB962C8B-B14F-4D97-AF65-F5344CB8AC3E}">
        <p14:creationId xmlns:p14="http://schemas.microsoft.com/office/powerpoint/2010/main" val="22067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Coverage </a:t>
            </a:r>
            <a:r>
              <a:rPr lang="en-US" sz="1800" dirty="0" err="1"/>
              <a:t>enforment</a:t>
            </a:r>
            <a:r>
              <a:rPr lang="en-US" sz="1800" dirty="0"/>
              <a:t> is a double edged 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Why would this be good and bad?</a:t>
            </a:r>
          </a:p>
        </p:txBody>
      </p:sp>
    </p:spTree>
    <p:extLst>
      <p:ext uri="{BB962C8B-B14F-4D97-AF65-F5344CB8AC3E}">
        <p14:creationId xmlns:p14="http://schemas.microsoft.com/office/powerpoint/2010/main" val="54153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110m</a:t>
            </a:r>
          </a:p>
        </p:txBody>
      </p:sp>
    </p:spTree>
    <p:extLst>
      <p:ext uri="{BB962C8B-B14F-4D97-AF65-F5344CB8AC3E}">
        <p14:creationId xmlns:p14="http://schemas.microsoft.com/office/powerpoint/2010/main" val="420398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What could Angular have done to make it easier?</a:t>
            </a:r>
          </a:p>
        </p:txBody>
      </p:sp>
    </p:spTree>
    <p:extLst>
      <p:ext uri="{BB962C8B-B14F-4D97-AF65-F5344CB8AC3E}">
        <p14:creationId xmlns:p14="http://schemas.microsoft.com/office/powerpoint/2010/main" val="82531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130m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 what is going on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- </a:t>
            </a:r>
            <a:r>
              <a:rPr lang="en-US" sz="1800" dirty="0" err="1"/>
              <a:t>beforeEach</a:t>
            </a:r>
            <a:r>
              <a:rPr lang="en-US" sz="1800" dirty="0"/>
              <a:t> : compiling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create the app</a:t>
            </a:r>
            <a:br>
              <a:rPr lang="en-US" sz="1800" dirty="0"/>
            </a:br>
            <a:r>
              <a:rPr lang="en-US" sz="1800" dirty="0"/>
              <a:t>  - get this instance of the </a:t>
            </a:r>
            <a:r>
              <a:rPr lang="en-US" sz="1800" dirty="0" err="1"/>
              <a:t>AppComponent</a:t>
            </a:r>
            <a:r>
              <a:rPr lang="en-US" sz="1800" dirty="0"/>
              <a:t> and assert it is truthy (it compiles)</a:t>
            </a:r>
            <a:br>
              <a:rPr lang="en-US" sz="1800" dirty="0"/>
            </a:br>
            <a:r>
              <a:rPr lang="en-US" sz="1800" dirty="0"/>
              <a:t>  - isn’t this boilerplate that could be included with EVERY component?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have as title</a:t>
            </a:r>
            <a:br>
              <a:rPr lang="en-US" sz="1800" dirty="0"/>
            </a:br>
            <a:r>
              <a:rPr lang="en-US" sz="1800" dirty="0"/>
              <a:t>  - the </a:t>
            </a:r>
            <a:r>
              <a:rPr lang="en-US" sz="1800" dirty="0" err="1"/>
              <a:t>AppComponent</a:t>
            </a:r>
            <a:r>
              <a:rPr lang="en-US" sz="1800" dirty="0"/>
              <a:t> implementation contains a title called ‘hello-world’</a:t>
            </a:r>
            <a:br>
              <a:rPr lang="en-US" sz="1800" dirty="0"/>
            </a:br>
            <a:r>
              <a:rPr lang="en-US" sz="1800" dirty="0"/>
              <a:t>  - testing the behavior of the component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render title</a:t>
            </a:r>
            <a:br>
              <a:rPr lang="en-US" sz="1800" dirty="0"/>
            </a:br>
            <a:r>
              <a:rPr lang="en-US" sz="1800" dirty="0"/>
              <a:t>  - build the component and get to the virtual </a:t>
            </a:r>
            <a:r>
              <a:rPr lang="en-US" sz="1800" dirty="0" err="1"/>
              <a:t>dom</a:t>
            </a:r>
            <a:r>
              <a:rPr lang="en-US" sz="1800" dirty="0"/>
              <a:t> rendered</a:t>
            </a:r>
            <a:br>
              <a:rPr lang="en-US" sz="1800" dirty="0"/>
            </a:br>
            <a:r>
              <a:rPr lang="en-US" sz="1800" dirty="0"/>
              <a:t>  - select the .content span (if it exists) and then the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    - it should contain ‘hello-world app is running!’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961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cca0092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cca0092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135m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Does anything in there make you go ‘wat’?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1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145m</a:t>
            </a:r>
          </a:p>
        </p:txBody>
      </p:sp>
    </p:spTree>
    <p:extLst>
      <p:ext uri="{BB962C8B-B14F-4D97-AF65-F5344CB8AC3E}">
        <p14:creationId xmlns:p14="http://schemas.microsoft.com/office/powerpoint/2010/main" val="3975071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are going to go through the Angular tutorial with a Test First mentality…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learning Angular, has anyone already done this one?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By the end of this tutorial you will be able to do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built-in Angular directives to show and hide elements and display lists of hero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Angular components to display hero details and show an array of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one-way data binding for read-only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Add editable fields to update a model with two-way data binding.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Bind component methods to user events, like keystrokes and clicks.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Enable users to select a hero from a master list and edit that hero in the details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Format data with pipes.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 shared service to assemble the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routing to navigate among different views and their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4226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147.5m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Bowie</a:t>
            </a:r>
            <a:endParaRPr lang="en-US" sz="18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“Now, this'll be a straight walk-off, old school rules.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First model walks; second model duplicates, then elaborates.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Okay, boys - let's go to work!”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The Tour of Heroes has 7 sections (including initial project creation)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will implement what is shown, but using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9496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04453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</a:t>
            </a:r>
            <a:r>
              <a:rPr lang="en-US" sz="1800"/>
              <a:t>: 150m</a:t>
            </a: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Failing test…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914942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216726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has computer configured and runnable.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If we run into problems, pair up and resolve the problems at lunch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Review TypeScript.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Walk before you run.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can we get started?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can run TypeScript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codingdojo.org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/kata/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FizzBuzz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 using TDD??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Discuss problem – give hint about the modulo operator “%”</a:t>
            </a:r>
          </a:p>
        </p:txBody>
      </p:sp>
    </p:spTree>
    <p:extLst>
      <p:ext uri="{BB962C8B-B14F-4D97-AF65-F5344CB8AC3E}">
        <p14:creationId xmlns:p14="http://schemas.microsoft.com/office/powerpoint/2010/main" val="225954099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went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didn’t go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Look at some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classes?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only a function?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didn’t want to use any for loops?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10m : 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793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135m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2250641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220m (Lunch)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38181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290m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3134885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350m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Review class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 little bit more complicated than Fizz Buzz…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Did unit tests help you out in any way?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if another character number type was added?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Would you be confident you could update your solution to accommodate?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105m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175m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277372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50254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33632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first, there was darkness… IMAGINE, a world without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live?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January 1st 1983, the internet was born - the TCP/IP protocol was established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all was text… anyone ever play a MUD?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Telnet was a thing, IRC channels… Primarily used in academic and niche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movie “Hackers” came out in 1995 – if you want a computer sci blast from the past, check it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also releases as apart of Netscape Navigator in December...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answers with Jscript in 1996  - Internet Explorer and Netscape had vastly different interpretations of html, cs,  and now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was developed in 1989, but the first documented version was 1997… little 13 year old me was oblivious to the relevance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Browser wars…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ECMAScript language specification in June 1997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GOOGLE!!! OMG we can search for things in Google, a revolutionary pivot on such result prioritization (most visited) – Ask Jeeves, Yahoo, 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Original FF7 was released in 1997, PS1 - 4 Discs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Windows 97 shipped with IE4, this is near the end of the browser wars – Microsoft was winning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AOL was a thing, with internet when you got stuck in a video game you could look it up online!!!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GameFaqs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was launched in November 1995! Has anyone ever call a game hint hotline before?!?!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GeoCities and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AngelFire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Host your own websites, super excited to have frames!!! CLASSIC 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Original Skynet doomsday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College 2003 – Java Applets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don’t see Flash on here, but that was a thing back then… Microsoft had Silverlight as a competitor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2004 Facebook launched (eventually create react, and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started web development in 2007 (intern)…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was a glorious time – jQuery had JUST arrived on the scene, but I would have been oblivious to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write things in Firefox because it had better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debugging support, then try and make it work in IE6/7 - First Real Job used ActiveX, so only supported by IE8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automated front-end testing was not a thing… you needed the DOM and browsers were fighting for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Web Toolkit GWT was an attempt at breaking the dependency of the browser from the implementation – believe it could be tested, but I did not ever hear or see anyone doing automated here… mostly just complaining how bad it was, but not as bad of vanilla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course!!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Dojo was a competitive solution to jQuery – caked into IBM WebSphere Portal by default (Portlets were supposed to be so cool!)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SPA’ish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Chrome released in 2008 – V8 JavaScript engine smoked the competition - JIT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Around the end of 2009 / early 2010 an explosion of frameworks began… it was a great time! iPad, Node, Backbone, Angular 1.0, 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things were good – it was wild… everyone was fighting to create a standard – the concept of a SPA became common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my GitHub repo, if you look in my archived project there are some Angular 1x toy projects, I was waiting for the opportunity to use something, anything</a:t>
            </a:r>
            <a:b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”Ha, your web page flickers” #spa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worked at Western Reserve Group, which is when I was introduced to Lean Dog – I believe one of their first clients… Amy “John’s Pair” Koran, was my FIRST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she was and continues to be a fantastic mentor to this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 Dog had moved on by the time I got there, but first real introduction to formal Agile Methodologies – After 4 years of more traditional waterfall, it was amazing – Looking back now, the legacy java web apps I worked on were more like iterative waterfall with semi or annual releases… The new auto product team was using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.net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MTD Products I saw Dojo, and hated it – it was like the Google+ competitor to jQuery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2013 React was open sourced…  Enter the Virtual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decoupled the manipulation of the DOM from the Browser (boom)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what? The next year Angular2 announced, but they might as well have named it something else!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was space for a macro front end framework, and Angular wanted to position itself to be the top competitor in the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(and other industry insights) were incorporated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 at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Explorys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was on the Shared Services and Security team, we had a ingrown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we affectionately labeled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(Tommy created it) on top of a Ruby on Rails app and… ATDD!!!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had flavors of backbone, dependency injection, dynamic binding and models… but its own conventions for everything… IT WAS TERRIBLE, when I first started, it took me days to add a checkbox to a page to “Show Password” within the password reset flow… We rotated teams, and a majority of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LEAN DOG was here again! Right before I arrived their engagement had ended again)... I actually took the ATDD course I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tought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last week during this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through present, it seems like JS frameworks proliferate like rabbits… every 3-6 months someone has a new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framework, macro and micro alike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standing on the shoulders of exponential growth – frameworks burn like a super nova, and explode just as violently… #Betamax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Mentioned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2015 I started a company called OnShift which had chosen this as their Python Macro Framework (like Ruby on Rails), which it turns out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lost to Django – and thus was no longer in active development or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had backbone, we started using React – Docker was a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then I have had many years of professional experience in React, React Native, and more recently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last three years ad an independent contractor, I have helped tweak things on Angular applications for clients, but I have not scaled to any significant size on my own or within a team – legacy maintenance pays the bills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I’ve read books, taken tutorials, and made a couple toy apps – so most of you probably are beyond my level of competency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2021 - New Skynet Doomsday, where is Skynet? How else can we solve our JS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20210930 - Today the most current version of Angular is 12.1.4, released July 28th 2021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270m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How was that implementation different than the rest of our Fizz Buzz solutions so far?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8031592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30m : 420m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Course Objectives: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Summarize the value of TDD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Use TDD to solve Katas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Integrate TDD Into Daily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Recognize the benefit of writing clean, maintainable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Going Forward</a:t>
            </a:r>
            <a:r>
              <a:rPr lang="en-US" sz="11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Team determines policy going forward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“All new code written using tests”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“Code without tests must be inspected”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Concentrate on legacy code that is causing problems or is the most difficult to modify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Consider pairing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Helps ingrain techniques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Ensures adherence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Final Thoughts:</a:t>
            </a:r>
            <a:br>
              <a:rPr lang="en-US" sz="1100" dirty="0"/>
            </a:br>
            <a:r>
              <a:rPr lang="en-US" sz="1100" dirty="0"/>
              <a:t>TDD is here to stay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 satisfying and enriching practice that can dramatically increase the quality of your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Diligent adherence to practice is required to succeed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But the benefits are worth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Retrospective?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620" name="Google Shape;6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Really, only 17?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71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#1.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#2. Vue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#3. Next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4#. 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5#. Ember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6#. Svelte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7#. Gatsby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8#.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Nuxt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9#.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402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38 years ago the internet was born, now we have dancing robots…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=fn3KWM1kuAw</a:t>
            </a: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38851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Custom Components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build their components that can pack functionality along with rendering logic into reusable pieces.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Data Binding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effortlessly move data from JavaScript code to the view, and react to user events without having to write any code manually.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Dependency Injection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write modular services and inject them wherever they are needed. This improves the testability and reusability of the same services.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Tests are first-class tools, and Angular has been built from the ground up with testability in mind. You will have the ability to test every part of your application—which is highly recommended.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is a full-fledged JavaScript framework and provides out-of-the-box solutions for server communication, routing within your application, and more.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works cross-platform and compatible with multiple browsers. An Angular application can typically run on all browsers (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Eg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Chrome, Firefox) and operating systems, such as Windows, macOS, and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Now that you’re familiar with Angular, in the next segment, you’ll learn about the prerequisites for creating an Angular HelloWorld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19370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325" y="-29250"/>
            <a:ext cx="9191100" cy="5199600"/>
          </a:xfrm>
          <a:prstGeom prst="rect">
            <a:avLst/>
          </a:prstGeom>
          <a:solidFill>
            <a:srgbClr val="000000">
              <a:alpha val="55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6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23138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3" y="3720220"/>
            <a:ext cx="9144000" cy="847800"/>
            <a:chOff x="13" y="3720220"/>
            <a:chExt cx="9144000" cy="847800"/>
          </a:xfrm>
        </p:grpSpPr>
        <p:sp>
          <p:nvSpPr>
            <p:cNvPr id="14" name="Google Shape;14;p2"/>
            <p:cNvSpPr/>
            <p:nvPr/>
          </p:nvSpPr>
          <p:spPr>
            <a:xfrm>
              <a:off x="13" y="3947350"/>
              <a:ext cx="9144000" cy="433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 descr="LeanDog-Logo - No-Otis (100px-height)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8951" y="4032168"/>
              <a:ext cx="10302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35645" t="33020" r="20915" b="42224"/>
            <a:stretch/>
          </p:blipFill>
          <p:spPr>
            <a:xfrm>
              <a:off x="3658920" y="3907796"/>
              <a:ext cx="3945583" cy="472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 descr="Screen Shot 2016-04-21 at 11.36.07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4850" y="3720220"/>
              <a:ext cx="998100" cy="8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/>
        </p:nvSpPr>
        <p:spPr>
          <a:xfrm>
            <a:off x="183800" y="4525900"/>
            <a:ext cx="8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lt1"/>
                </a:solidFill>
              </a:rPr>
              <a:t>     			 </a:t>
            </a:r>
            <a:r>
              <a:rPr lang="en-US">
                <a:solidFill>
                  <a:schemeClr val="lt1"/>
                </a:solidFill>
              </a:rPr>
              <a:t>LEANDOG.COM</a:t>
            </a:r>
            <a:endParaRPr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OBJECT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7729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OBJECT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3862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320075" y="206100"/>
            <a:ext cx="39750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5673">
          <p15:clr>
            <a:srgbClr val="F06B4A"/>
          </p15:clr>
        </p15:guide>
        <p15:guide id="4" orient="horz" pos="3168">
          <p15:clr>
            <a:srgbClr val="F06B4A"/>
          </p15:clr>
        </p15:guide>
        <p15:guide id="5" pos="8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85800" y="248300"/>
            <a:ext cx="7772400" cy="178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in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Angular</a:t>
            </a:r>
            <a:endParaRPr dirty="0">
              <a:latin typeface="Dank Mono" pitchFamily="49" charset="77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220738"/>
            <a:ext cx="6400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Test Driven Development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10" name="Google Shape;88;p13">
            <a:extLst>
              <a:ext uri="{FF2B5EF4-FFF2-40B4-BE49-F238E27FC236}">
                <a16:creationId xmlns:a16="http://schemas.microsoft.com/office/drawing/2014/main" id="{06C35A67-942B-3B42-97DC-A10568BE5427}"/>
              </a:ext>
            </a:extLst>
          </p:cNvPr>
          <p:cNvSpPr/>
          <p:nvPr/>
        </p:nvSpPr>
        <p:spPr>
          <a:xfrm>
            <a:off x="181300" y="4570840"/>
            <a:ext cx="420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ank Mono" pitchFamily="49" charset="77"/>
              </a:rPr>
              <a:t>DEV3LSOLUTIONS.COM</a:t>
            </a:r>
            <a:endParaRPr b="0" i="0" u="none" strike="noStrike" cap="none" dirty="0">
              <a:solidFill>
                <a:schemeClr val="lt1"/>
              </a:solidFill>
              <a:latin typeface="Dank Mono" pitchFamily="49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Prerequisites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node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node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Angular CLI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npm install -g @angular/cli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ng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Hello World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8D0A-DFDE-0345-BAE0-619A61BA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8" y="0"/>
            <a:ext cx="6712703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C793C-BA80-C047-A95E-6B118D67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2EE9A7-345C-3442-A2E2-515A6880EFF3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8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npm run test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AA3B4-3F9E-EF4C-A25A-513D394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3" y="1375112"/>
            <a:ext cx="8726814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ost image">
            <a:extLst>
              <a:ext uri="{FF2B5EF4-FFF2-40B4-BE49-F238E27FC236}">
                <a16:creationId xmlns:a16="http://schemas.microsoft.com/office/drawing/2014/main" id="{6A6B053F-6D07-A145-9869-72AF86AF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5137" y="482600"/>
            <a:ext cx="3133724" cy="4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62500" lnSpcReduction="2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 err="1">
                <a:latin typeface="Dank Mono" pitchFamily="49" charset="77"/>
              </a:rPr>
              <a:t>coverageReporter</a:t>
            </a:r>
            <a:r>
              <a:rPr lang="en-US" sz="1400" i="1" dirty="0">
                <a:latin typeface="Dank Mono" pitchFamily="49" charset="77"/>
              </a:rPr>
              <a:t>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</a:t>
            </a:r>
            <a:r>
              <a:rPr lang="en-US" sz="1400" i="1" dirty="0" err="1">
                <a:latin typeface="Dank Mono" pitchFamily="49" charset="77"/>
              </a:rPr>
              <a:t>dir</a:t>
            </a:r>
            <a:r>
              <a:rPr lang="en-US" sz="1400" i="1" dirty="0">
                <a:latin typeface="Dank Mono" pitchFamily="49" charset="77"/>
              </a:rPr>
              <a:t>: require('path').join(__</a:t>
            </a:r>
            <a:r>
              <a:rPr lang="en-US" sz="1400" i="1" dirty="0" err="1">
                <a:latin typeface="Dank Mono" pitchFamily="49" charset="77"/>
              </a:rPr>
              <a:t>dirname</a:t>
            </a:r>
            <a:r>
              <a:rPr lang="en-US" sz="1400" i="1" dirty="0">
                <a:latin typeface="Dank Mono" pitchFamily="49" charset="77"/>
              </a:rPr>
              <a:t>, './coverage/&lt;project-name&gt;'),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subdir: '.',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reporters: [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'html' },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'text-summary'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],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check: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global: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statements: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branches: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functions: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lines: </a:t>
            </a:r>
            <a:r>
              <a:rPr lang="en-US" sz="1400" b="1" i="1" dirty="0">
                <a:latin typeface="Dank Mono" pitchFamily="49" charset="77"/>
              </a:rPr>
              <a:t>80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}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6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BDD9-3DA6-A948-92B9-68DF613D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" y="1352207"/>
            <a:ext cx="8727923" cy="243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51435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2" descr="12 Hilarious Wat Memes That Will Make Your Day">
            <a:extLst>
              <a:ext uri="{FF2B5EF4-FFF2-40B4-BE49-F238E27FC236}">
                <a16:creationId xmlns:a16="http://schemas.microsoft.com/office/drawing/2014/main" id="{14648E58-8C12-084C-A089-89BF216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 b="-1"/>
          <a:stretch/>
        </p:blipFill>
        <p:spPr bwMode="auto">
          <a:xfrm>
            <a:off x="1095447" y="10"/>
            <a:ext cx="6953105" cy="51434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3590"/>
            <a:ext cx="5064841" cy="19843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App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Component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Spec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7949D-9DE4-584A-8519-6ED8E18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84745"/>
            <a:ext cx="4837305" cy="497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Understanding the Benefits of TDD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Learning Good Testing Practices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code smells to look for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Level up your knowledge!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Objectives</a:t>
            </a:r>
            <a:endParaRPr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AEFA6EE-4FB0-4A4C-BECA-28CE5085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BB7B25A9-42B4-0848-879E-CD991C650096}"/>
              </a:ext>
            </a:extLst>
          </p:cNvPr>
          <p:cNvSpPr txBox="1">
            <a:spLocks/>
          </p:cNvSpPr>
          <p:nvPr/>
        </p:nvSpPr>
        <p:spPr>
          <a:xfrm>
            <a:off x="332814" y="300940"/>
            <a:ext cx="4131610" cy="992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  <a:sym typeface="Helvetica Neue"/>
              </a:rPr>
              <a:t>Working Agreements</a:t>
            </a:r>
            <a:endParaRPr lang="en-US" kern="1200" dirty="0">
              <a:solidFill>
                <a:schemeClr val="bg1"/>
              </a:solidFill>
              <a:latin typeface="Dank Mono" pitchFamily="49" charset="77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012EDE-DB4E-3446-B437-B6D171015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631032"/>
            <a:ext cx="3945732" cy="3530694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ECB4A1-75F8-584A-8418-A9D8AC11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2" name="Freeform: Shape 79">
                <a:extLst>
                  <a:ext uri="{FF2B5EF4-FFF2-40B4-BE49-F238E27FC236}">
                    <a16:creationId xmlns:a16="http://schemas.microsoft.com/office/drawing/2014/main" id="{967CFFF0-248F-C346-9B09-F5DF0E78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80">
                <a:extLst>
                  <a:ext uri="{FF2B5EF4-FFF2-40B4-BE49-F238E27FC236}">
                    <a16:creationId xmlns:a16="http://schemas.microsoft.com/office/drawing/2014/main" id="{40ECA842-6384-1442-B645-A7665767C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BE0E51-141F-B440-A24A-77B587C7D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367CB000-0D07-094B-9F41-888F8914E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78">
                <a:extLst>
                  <a:ext uri="{FF2B5EF4-FFF2-40B4-BE49-F238E27FC236}">
                    <a16:creationId xmlns:a16="http://schemas.microsoft.com/office/drawing/2014/main" id="{77037C20-F8B2-CB40-A580-B7F0E401E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2" descr="Bootstrapping a Working Agreement for the Agile Team – Agile with Jimmy">
            <a:extLst>
              <a:ext uri="{FF2B5EF4-FFF2-40B4-BE49-F238E27FC236}">
                <a16:creationId xmlns:a16="http://schemas.microsoft.com/office/drawing/2014/main" id="{EDF09286-364B-DD42-85A1-7C6E242C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1952" y="846149"/>
            <a:ext cx="3865032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4;p15">
            <a:extLst>
              <a:ext uri="{FF2B5EF4-FFF2-40B4-BE49-F238E27FC236}">
                <a16:creationId xmlns:a16="http://schemas.microsoft.com/office/drawing/2014/main" id="{837E5C4B-E03E-3C40-93E6-50B4DD077AD1}"/>
              </a:ext>
            </a:extLst>
          </p:cNvPr>
          <p:cNvSpPr txBox="1"/>
          <p:nvPr/>
        </p:nvSpPr>
        <p:spPr>
          <a:xfrm>
            <a:off x="0" y="1129552"/>
            <a:ext cx="4854388" cy="38574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Start / End Time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- </a:t>
            </a: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Respect your peers; don’t be late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Present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Participate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Respectful as others learn</a:t>
            </a: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Own your learning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Speak up if you don’t understand something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You aren’t done until the 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(virtual) person next to you is done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Code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(1) Make it work; (2) Make it better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96999-D30E-4F4F-A2D4-EE7C81F0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380DE-7E38-A245-8B96-2CDE90F4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8434" name="Picture 2" descr="Post image">
            <a:extLst>
              <a:ext uri="{FF2B5EF4-FFF2-40B4-BE49-F238E27FC236}">
                <a16:creationId xmlns:a16="http://schemas.microsoft.com/office/drawing/2014/main" id="{35D96254-E55F-5648-B351-7AE5BE99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7" y="282105"/>
            <a:ext cx="6826520" cy="4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F42EF-7FFD-2945-8FAF-562E9A5B3D9F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bg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2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500" b="7500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2412306"/>
            <a:ext cx="4089397" cy="2676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Tour of Heroes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400" dirty="0">
                <a:latin typeface="Garamond" panose="02020404030301010803" pitchFamily="18" charset="0"/>
              </a:rPr>
              <a:t>The Tour of Heroes application that you build helps a staffing agency manage its stable of heroes. The application has many of the features you'd expect to find in any data-driven application. The finished application acquires and displays a list of heroes, edits a selected hero's detail, and navigates among different views of heroic data.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3C99C0-AF3A-224E-85DA-4742D5EF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4BA52-829C-004B-B7CA-DFA9469ABCEC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https://angular.io/tutorial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Now, this&amp;#39;ll be a straight walk-off, old school rules....: Zoolander">
            <a:extLst>
              <a:ext uri="{FF2B5EF4-FFF2-40B4-BE49-F238E27FC236}">
                <a16:creationId xmlns:a16="http://schemas.microsoft.com/office/drawing/2014/main" id="{5995E6F5-34D3-C049-A22A-12E522B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6" r="2404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1592" y="4514192"/>
            <a:ext cx="4843545" cy="6387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It’s a walk-off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sp>
        <p:nvSpPr>
          <p:cNvPr id="20" name="Google Shape;144;p25">
            <a:extLst>
              <a:ext uri="{FF2B5EF4-FFF2-40B4-BE49-F238E27FC236}">
                <a16:creationId xmlns:a16="http://schemas.microsoft.com/office/drawing/2014/main" id="{F8C8B85A-D4F4-1F45-BB2D-A63BB71D7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new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no angular routing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CSS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style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* Installing packages (npm)...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cd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serve -- open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017D8-5C27-D142-99B3-BFFD37D6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13" y="838670"/>
            <a:ext cx="4117293" cy="33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854405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D18B2E-BC61-5B45-8DE9-648236F1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6C501-C0AC-0A42-BC1E-D544A7DAC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06B5D-CECC-7740-B73C-2E348990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5;p25">
            <a:extLst>
              <a:ext uri="{FF2B5EF4-FFF2-40B4-BE49-F238E27FC236}">
                <a16:creationId xmlns:a16="http://schemas.microsoft.com/office/drawing/2014/main" id="{FDDF0026-3ACD-4D40-BD82-43C7F9A22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A64867-864A-474C-B096-82139725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1B20DF-4361-8243-8831-5FB57F65054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64185F32-78ED-8445-9357-3F07D4D1AA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026" y="1168394"/>
            <a:ext cx="7871948" cy="2806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128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45;p25">
            <a:extLst>
              <a:ext uri="{FF2B5EF4-FFF2-40B4-BE49-F238E27FC236}">
                <a16:creationId xmlns:a16="http://schemas.microsoft.com/office/drawing/2014/main" id="{D4C78F16-5D08-E647-8E36-0238D225F19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Create a new project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007D2EF2-4AEC-974B-A187-C2D1B9ADCD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Google Shape;144;p25">
            <a:extLst>
              <a:ext uri="{FF2B5EF4-FFF2-40B4-BE49-F238E27FC236}">
                <a16:creationId xmlns:a16="http://schemas.microsoft.com/office/drawing/2014/main" id="{295B51D8-47BC-6F46-BE50-FBA8E31E239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 lnSpcReduction="1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tour-of-heroes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Y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tour-of-heroes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 -- open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3" name="Picture 4">
            <a:extLst>
              <a:ext uri="{FF2B5EF4-FFF2-40B4-BE49-F238E27FC236}">
                <a16:creationId xmlns:a16="http://schemas.microsoft.com/office/drawing/2014/main" id="{D5CF6E6B-72CB-5846-B7A4-9B4E97B6E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42A50DB-FC8B-8449-B5F5-BCD688765E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7D7829B-1E8F-3D4A-8E64-9E95616B0982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</a:t>
            </a:r>
            <a:r>
              <a:rPr lang="en-US" sz="1000" kern="1200" dirty="0" err="1">
                <a:solidFill>
                  <a:schemeClr val="tx1"/>
                </a:solidFill>
                <a:latin typeface="Dank Mono" pitchFamily="49" charset="77"/>
              </a:rPr>
              <a:t>angular.io</a:t>
            </a:r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3244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67B5B7F-9F73-0A4A-840B-7AB17A34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F97C85B-44B1-944F-ACC3-FF61AD4A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" y="4029435"/>
            <a:ext cx="5560645" cy="564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TypeScript Overview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B2E6D-F97A-DC4C-BBE4-12C635BD10B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00_typescript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FB3BB-BDE7-6748-88DA-4D1304CB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204-187A-D940-A18C-379C2C4C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8" name="Rectangle 27">
            <a:extLst>
              <a:ext uri="{FF2B5EF4-FFF2-40B4-BE49-F238E27FC236}">
                <a16:creationId xmlns:a16="http://schemas.microsoft.com/office/drawing/2014/main" id="{6C4B99C5-CAC0-0347-8238-316ABA707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6884634A-5454-A847-B904-E5B96AE4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izz buzz in q | Reading room | Learn | documentation for kdb+ and q - Kdb+  and q documentation">
            <a:extLst>
              <a:ext uri="{FF2B5EF4-FFF2-40B4-BE49-F238E27FC236}">
                <a16:creationId xmlns:a16="http://schemas.microsoft.com/office/drawing/2014/main" id="{0F597E27-A97D-F343-BA01-E89DCC43A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582" b="1"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2D9A5E35-E9D8-2843-B545-BA42F0FF8C2B}"/>
              </a:ext>
            </a:extLst>
          </p:cNvPr>
          <p:cNvSpPr txBox="1">
            <a:spLocks/>
          </p:cNvSpPr>
          <p:nvPr/>
        </p:nvSpPr>
        <p:spPr>
          <a:xfrm>
            <a:off x="87707" y="4029435"/>
            <a:ext cx="5560645" cy="564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Kata: Fizz Buzz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25CC1-9076-0F41-8604-B8AFB4C80CF9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01_fizz_buzz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751A3C-EAC3-7849-B5C8-636CD3B1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880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ight Simple Estate Planning Review Items for 2019 | Wealth Management">
            <a:extLst>
              <a:ext uri="{FF2B5EF4-FFF2-40B4-BE49-F238E27FC236}">
                <a16:creationId xmlns:a16="http://schemas.microsoft.com/office/drawing/2014/main" id="{CD1BB96E-03F4-C347-9BDD-71DF1342E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" b="-1"/>
          <a:stretch/>
        </p:blipFill>
        <p:spPr bwMode="auto">
          <a:xfrm>
            <a:off x="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D829D-7E82-3241-B59C-B51D52295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639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33;p32">
            <a:extLst>
              <a:ext uri="{FF2B5EF4-FFF2-40B4-BE49-F238E27FC236}">
                <a16:creationId xmlns:a16="http://schemas.microsoft.com/office/drawing/2014/main" id="{917A52ED-A747-4E40-AF14-4E956A936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19462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78C546-995A-6E48-B8F6-DADC4195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6301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9">
            <a:extLst>
              <a:ext uri="{FF2B5EF4-FFF2-40B4-BE49-F238E27FC236}">
                <a16:creationId xmlns:a16="http://schemas.microsoft.com/office/drawing/2014/main" id="{B0BB9056-7146-CC47-96A9-86EF5F63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267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72855B8-3469-B248-8991-AC637F60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 Canadian Sniper zeroing in on his target during a Sniper Course at CFB  Dundurn, Sask[640x541]: MilitaryPorn">
            <a:extLst>
              <a:ext uri="{FF2B5EF4-FFF2-40B4-BE49-F238E27FC236}">
                <a16:creationId xmlns:a16="http://schemas.microsoft.com/office/drawing/2014/main" id="{90B1750F-5B87-8F48-8E3D-0F0799FF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3"/>
          <a:stretch/>
        </p:blipFill>
        <p:spPr bwMode="auto">
          <a:xfrm>
            <a:off x="3088140" y="10"/>
            <a:ext cx="605586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245D-0283-6E43-8650-1D820FE6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273843"/>
            <a:ext cx="4345730" cy="994173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</a:schemeClr>
                </a:solidFill>
                <a:latin typeface="Dank Mono" pitchFamily="49" charset="77"/>
              </a:rPr>
              <a:t>Course Objectives</a:t>
            </a:r>
            <a:endParaRPr lang="en-US" dirty="0">
              <a:solidFill>
                <a:schemeClr val="tx1">
                  <a:lumMod val="85000"/>
                </a:schemeClr>
              </a:solidFill>
              <a:latin typeface="Dank Mono" pitchFamily="49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9154-8AE9-5D48-ADAA-1EDE28187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90" y="1516950"/>
            <a:ext cx="3874416" cy="311577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Summarize the history JavaScript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design of Angular project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built-in testing tools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     available in Angular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Use TDD to create an Angular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6FB64-0470-C64E-A044-CC2965B7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6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nterruptions Negatively Affect Quality of Work">
            <a:extLst>
              <a:ext uri="{FF2B5EF4-FFF2-40B4-BE49-F238E27FC236}">
                <a16:creationId xmlns:a16="http://schemas.microsoft.com/office/drawing/2014/main" id="{DAAF31B1-AC70-F04C-A56C-E3B320FE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-1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61;p36">
            <a:extLst>
              <a:ext uri="{FF2B5EF4-FFF2-40B4-BE49-F238E27FC236}">
                <a16:creationId xmlns:a16="http://schemas.microsoft.com/office/drawing/2014/main" id="{1C0238A6-612C-0949-819B-2D90CDBF6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 1:00</a:t>
            </a:r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9F34-4469-8744-A003-312E0690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ook back to look forward - VaisnavaLife.com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r="516" b="-2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60492B-35BC-0743-98FC-78B5FD676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This 1 Practice Will Dramatically Increase Your Emotional Intelligence |  Inc.com">
            <a:extLst>
              <a:ext uri="{FF2B5EF4-FFF2-40B4-BE49-F238E27FC236}">
                <a16:creationId xmlns:a16="http://schemas.microsoft.com/office/drawing/2014/main" id="{D1516950-CF38-2F42-AF4C-49FEA1E23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43FF49-83A2-C34E-A575-9F304D4D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5" name="Google Shape;261;p36">
            <a:extLst>
              <a:ext uri="{FF2B5EF4-FFF2-40B4-BE49-F238E27FC236}">
                <a16:creationId xmlns:a16="http://schemas.microsoft.com/office/drawing/2014/main" id="{9A3B90DB-7234-EC4D-884D-0FB2CD9F0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358178"/>
            <a:ext cx="3597708" cy="7310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 2:20</a:t>
            </a:r>
          </a:p>
        </p:txBody>
      </p:sp>
    </p:spTree>
    <p:extLst>
      <p:ext uri="{BB962C8B-B14F-4D97-AF65-F5344CB8AC3E}">
        <p14:creationId xmlns:p14="http://schemas.microsoft.com/office/powerpoint/2010/main" val="41305482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D402D9-9BBE-6844-B82A-F59A1B5E5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95;p41">
            <a:extLst>
              <a:ext uri="{FF2B5EF4-FFF2-40B4-BE49-F238E27FC236}">
                <a16:creationId xmlns:a16="http://schemas.microsoft.com/office/drawing/2014/main" id="{FC4EB466-D809-784E-90F1-4497C31E96E5}"/>
              </a:ext>
            </a:extLst>
          </p:cNvPr>
          <p:cNvSpPr txBox="1">
            <a:spLocks/>
          </p:cNvSpPr>
          <p:nvPr/>
        </p:nvSpPr>
        <p:spPr>
          <a:xfrm>
            <a:off x="1143000" y="-1"/>
            <a:ext cx="3429000" cy="11026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44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6B0B3-E622-A14C-BA92-D6CE8E46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0" name="Picture 2" descr="Do You Really Need To Stretch? | Chatelaine">
            <a:extLst>
              <a:ext uri="{FF2B5EF4-FFF2-40B4-BE49-F238E27FC236}">
                <a16:creationId xmlns:a16="http://schemas.microsoft.com/office/drawing/2014/main" id="{C84B48BA-2BA7-0F43-9D11-86BD58D80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79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5;p41">
            <a:extLst>
              <a:ext uri="{FF2B5EF4-FFF2-40B4-BE49-F238E27FC236}">
                <a16:creationId xmlns:a16="http://schemas.microsoft.com/office/drawing/2014/main" id="{0E367CA9-BADD-DB4C-A2F4-6B07ED4A5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882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i="1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15" name="Picture 2" descr="Diagnosing Web Pages with Inspect - Ask Leo!">
            <a:extLst>
              <a:ext uri="{FF2B5EF4-FFF2-40B4-BE49-F238E27FC236}">
                <a16:creationId xmlns:a16="http://schemas.microsoft.com/office/drawing/2014/main" id="{3CEC3157-80D0-4042-BD5E-3051B432B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0" b="9365"/>
          <a:stretch/>
        </p:blipFill>
        <p:spPr bwMode="auto">
          <a:xfrm>
            <a:off x="20" y="10"/>
            <a:ext cx="9143980" cy="31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73">
            <a:extLst>
              <a:ext uri="{FF2B5EF4-FFF2-40B4-BE49-F238E27FC236}">
                <a16:creationId xmlns:a16="http://schemas.microsoft.com/office/drawing/2014/main" id="{54D736C1-2027-2B4F-B4AD-D455C439B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3181602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97;p41">
            <a:extLst>
              <a:ext uri="{FF2B5EF4-FFF2-40B4-BE49-F238E27FC236}">
                <a16:creationId xmlns:a16="http://schemas.microsoft.com/office/drawing/2014/main" id="{DB6D5CD5-CADE-2E47-83FF-CA01AA0B1DF5}"/>
              </a:ext>
            </a:extLst>
          </p:cNvPr>
          <p:cNvSpPr txBox="1">
            <a:spLocks/>
          </p:cNvSpPr>
          <p:nvPr/>
        </p:nvSpPr>
        <p:spPr>
          <a:xfrm>
            <a:off x="8054502" y="4767262"/>
            <a:ext cx="460848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kern="1200" smtClean="0">
                <a:solidFill>
                  <a:schemeClr val="tx1"/>
                </a:solidFill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34</a:t>
            </a:fld>
            <a:endParaRPr lang="en-US" sz="700" kern="120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934A9-7BAF-7044-8493-9EC5F593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reate meme &amp;quot;the hangover calculate, meme calculates, The hangover&amp;quot; -  Pictures - Meme-arsenal.com">
            <a:extLst>
              <a:ext uri="{FF2B5EF4-FFF2-40B4-BE49-F238E27FC236}">
                <a16:creationId xmlns:a16="http://schemas.microsoft.com/office/drawing/2014/main" id="{CCA8E908-5A4C-9B41-87BB-2F1186348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95;p41">
            <a:extLst>
              <a:ext uri="{FF2B5EF4-FFF2-40B4-BE49-F238E27FC236}">
                <a16:creationId xmlns:a16="http://schemas.microsoft.com/office/drawing/2014/main" id="{6A17A419-D450-AC43-8BFD-77C6A03EC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114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i="1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FB7B1B-E0AC-7E47-B825-95BCA427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Tea Ceremony: Why You Should Get Into This Silent Meditation Practice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45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2603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639" b="7639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097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263242"/>
            <a:ext cx="6858000" cy="7852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10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We Get Here?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FB6D0-0333-5842-A6B6-5B5BA0D9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86826"/>
            <a:ext cx="9090244" cy="33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NASA Television to Air Space Station Cargo Ship Launch, Docking | NASA">
            <a:extLst>
              <a:ext uri="{FF2B5EF4-FFF2-40B4-BE49-F238E27FC236}">
                <a16:creationId xmlns:a16="http://schemas.microsoft.com/office/drawing/2014/main" id="{3B889B88-7738-0048-8231-4A85820B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B33CF-E650-E84F-96CB-2FB9EEA1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95;p41">
            <a:extLst>
              <a:ext uri="{FF2B5EF4-FFF2-40B4-BE49-F238E27FC236}">
                <a16:creationId xmlns:a16="http://schemas.microsoft.com/office/drawing/2014/main" id="{B1F36651-CBD5-BE45-988A-DD4AAF889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7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27F17-B1CA-1D4A-88F3-808A16BCD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EE02C-85E3-1F49-878E-F249E9A3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A2340-6ABB-5B4D-8354-96C2B91B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379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5" descr="XMVLGZZTW3.jpg"/>
          <p:cNvPicPr preferRelativeResize="0"/>
          <p:nvPr/>
        </p:nvPicPr>
        <p:blipFill rotWithShape="1">
          <a:blip r:embed="rId3">
            <a:alphaModFix/>
          </a:blip>
          <a:srcRect l="14651" b="13863"/>
          <a:stretch/>
        </p:blipFill>
        <p:spPr>
          <a:xfrm flipH="1">
            <a:off x="-2" y="-1009646"/>
            <a:ext cx="9144002" cy="61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/>
        </p:nvSpPr>
        <p:spPr>
          <a:xfrm>
            <a:off x="457201" y="518111"/>
            <a:ext cx="3173506" cy="11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Dank Mono" pitchFamily="49" charset="77"/>
                <a:ea typeface="Oswald"/>
                <a:cs typeface="Oswald"/>
                <a:sym typeface="Oswald"/>
              </a:rPr>
              <a:t>THE END</a:t>
            </a:r>
            <a:endParaRPr sz="9600" dirty="0">
              <a:solidFill>
                <a:srgbClr val="FFFFFF"/>
              </a:solidFill>
              <a:latin typeface="Dank Mono" pitchFamily="49" charset="77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1C46-29D1-C647-9CA0-BC74FAE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8E772-9A8F-5B4A-88CB-DB93CE5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5"/>
            <a:ext cx="9144000" cy="46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 | Know Your Meme">
            <a:extLst>
              <a:ext uri="{FF2B5EF4-FFF2-40B4-BE49-F238E27FC236}">
                <a16:creationId xmlns:a16="http://schemas.microsoft.com/office/drawing/2014/main" id="{F96335E2-1EDD-A844-B9FB-BE9759F98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960500" y="508251"/>
            <a:ext cx="7222999" cy="40629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223" r="2" b="2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82600"/>
            <a:ext cx="4089397" cy="2676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4C6B78-146C-AF43-B146-A400EE0FB45B}"/>
              </a:ext>
            </a:extLst>
          </p:cNvPr>
          <p:cNvSpPr/>
          <p:nvPr/>
        </p:nvSpPr>
        <p:spPr>
          <a:xfrm>
            <a:off x="87706" y="4750978"/>
            <a:ext cx="473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ank Mono" pitchFamily="49" charset="77"/>
              </a:rPr>
              <a:t>https://www.youtube.com/watch?v=fn3KWM1kuAw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C1A97-57FB-8444-874A-B667F1A27006}"/>
              </a:ext>
            </a:extLst>
          </p:cNvPr>
          <p:cNvSpPr txBox="1">
            <a:spLocks/>
          </p:cNvSpPr>
          <p:nvPr/>
        </p:nvSpPr>
        <p:spPr>
          <a:xfrm>
            <a:off x="5010556" y="54263"/>
            <a:ext cx="4089397" cy="584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0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skynet?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What is Angular?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Features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- Custom Components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Data Binding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Dependency Injection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Testing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Comprehensive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5478</TotalTime>
  <Words>3398</Words>
  <Application>Microsoft Macintosh PowerPoint</Application>
  <PresentationFormat>On-screen Show (16:9)</PresentationFormat>
  <Paragraphs>386</Paragraphs>
  <Slides>41</Slides>
  <Notes>41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9" baseType="lpstr">
      <vt:lpstr>Calibri</vt:lpstr>
      <vt:lpstr>Dank Mono</vt:lpstr>
      <vt:lpstr>Arial</vt:lpstr>
      <vt:lpstr>Garamond</vt:lpstr>
      <vt:lpstr>Oswald</vt:lpstr>
      <vt:lpstr>Helvetica Neue</vt:lpstr>
      <vt:lpstr>Avenir</vt:lpstr>
      <vt:lpstr>Office Theme</vt:lpstr>
      <vt:lpstr>TDD in Angular</vt:lpstr>
      <vt:lpstr>Course Objectives</vt:lpstr>
      <vt:lpstr>Course Objectives</vt:lpstr>
      <vt:lpstr>How Did We Get Here?</vt:lpstr>
      <vt:lpstr>PowerPoint Presentation</vt:lpstr>
      <vt:lpstr>PowerPoint Presentation</vt:lpstr>
      <vt:lpstr>BREAK</vt:lpstr>
      <vt:lpstr>What is Angular?</vt:lpstr>
      <vt:lpstr>Angular Features</vt:lpstr>
      <vt:lpstr>Angular Prerequisites</vt:lpstr>
      <vt:lpstr>Angular Hello World</vt:lpstr>
      <vt:lpstr>PowerPoint Presentation</vt:lpstr>
      <vt:lpstr>Angular Testing</vt:lpstr>
      <vt:lpstr>Angular Testing</vt:lpstr>
      <vt:lpstr>PowerPoint Presentation</vt:lpstr>
      <vt:lpstr>Code Coverage Enforcement</vt:lpstr>
      <vt:lpstr>Code Coverage Enforcement</vt:lpstr>
      <vt:lpstr>PowerPoint Presentation</vt:lpstr>
      <vt:lpstr>App Component Spec</vt:lpstr>
      <vt:lpstr>PowerPoint Presentation</vt:lpstr>
      <vt:lpstr>BREAK</vt:lpstr>
      <vt:lpstr>TDD Tour of Heroes</vt:lpstr>
      <vt:lpstr>It’s a walk-off</vt:lpstr>
      <vt:lpstr>Create a new project</vt:lpstr>
      <vt:lpstr>Create a new project</vt:lpstr>
      <vt:lpstr>Create a new project</vt:lpstr>
      <vt:lpstr>TypeScript Overview</vt:lpstr>
      <vt:lpstr>PowerPoint Presentation</vt:lpstr>
      <vt:lpstr>Review</vt:lpstr>
      <vt:lpstr>BREAK 1:00</vt:lpstr>
      <vt:lpstr>Review</vt:lpstr>
      <vt:lpstr>BREAK 2:20</vt:lpstr>
      <vt:lpstr>PowerPoint Presentation</vt:lpstr>
      <vt:lpstr>Review</vt:lpstr>
      <vt:lpstr>Review</vt:lpstr>
      <vt:lpstr>BREAK</vt:lpstr>
      <vt:lpstr>Review</vt:lpstr>
      <vt:lpstr>BREAK</vt:lpstr>
      <vt:lpstr>BREAK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in Ruby</dc:title>
  <cp:lastModifiedBy>Justin Beall</cp:lastModifiedBy>
  <cp:revision>42</cp:revision>
  <dcterms:modified xsi:type="dcterms:W3CDTF">2021-09-30T04:12:51Z</dcterms:modified>
</cp:coreProperties>
</file>